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300" r:id="rId2"/>
    <p:sldId id="310" r:id="rId3"/>
    <p:sldId id="285" r:id="rId4"/>
    <p:sldId id="278" r:id="rId5"/>
    <p:sldId id="257" r:id="rId6"/>
    <p:sldId id="258" r:id="rId7"/>
    <p:sldId id="259" r:id="rId8"/>
    <p:sldId id="305" r:id="rId9"/>
    <p:sldId id="312" r:id="rId10"/>
    <p:sldId id="311" r:id="rId11"/>
    <p:sldId id="307" r:id="rId12"/>
    <p:sldId id="308" r:id="rId13"/>
    <p:sldId id="309" r:id="rId14"/>
    <p:sldId id="264" r:id="rId15"/>
    <p:sldId id="265" r:id="rId16"/>
    <p:sldId id="313" r:id="rId17"/>
    <p:sldId id="292" r:id="rId18"/>
    <p:sldId id="31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411D1-9936-4E89-89D8-7F0067F113DB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F52AD-C52C-4710-A189-D3C842477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703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A998-B4B6-4BDA-AD97-492CD773051A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B7ABA9E-50FE-488A-8A5D-2C0D8E159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30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A998-B4B6-4BDA-AD97-492CD773051A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7ABA9E-50FE-488A-8A5D-2C0D8E159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587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A998-B4B6-4BDA-AD97-492CD773051A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7ABA9E-50FE-488A-8A5D-2C0D8E159FE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1418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A998-B4B6-4BDA-AD97-492CD773051A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7ABA9E-50FE-488A-8A5D-2C0D8E159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6536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A998-B4B6-4BDA-AD97-492CD773051A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7ABA9E-50FE-488A-8A5D-2C0D8E159FE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1492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A998-B4B6-4BDA-AD97-492CD773051A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7ABA9E-50FE-488A-8A5D-2C0D8E159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089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A998-B4B6-4BDA-AD97-492CD773051A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BA9E-50FE-488A-8A5D-2C0D8E159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6125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A998-B4B6-4BDA-AD97-492CD773051A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BA9E-50FE-488A-8A5D-2C0D8E159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689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A998-B4B6-4BDA-AD97-492CD773051A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BA9E-50FE-488A-8A5D-2C0D8E159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443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A998-B4B6-4BDA-AD97-492CD773051A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7ABA9E-50FE-488A-8A5D-2C0D8E159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730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A998-B4B6-4BDA-AD97-492CD773051A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B7ABA9E-50FE-488A-8A5D-2C0D8E159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387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A998-B4B6-4BDA-AD97-492CD773051A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B7ABA9E-50FE-488A-8A5D-2C0D8E159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969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A998-B4B6-4BDA-AD97-492CD773051A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BA9E-50FE-488A-8A5D-2C0D8E159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04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A998-B4B6-4BDA-AD97-492CD773051A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BA9E-50FE-488A-8A5D-2C0D8E159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57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A998-B4B6-4BDA-AD97-492CD773051A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BA9E-50FE-488A-8A5D-2C0D8E159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667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A998-B4B6-4BDA-AD97-492CD773051A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7ABA9E-50FE-488A-8A5D-2C0D8E159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19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AA998-B4B6-4BDA-AD97-492CD773051A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B7ABA9E-50FE-488A-8A5D-2C0D8E159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630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642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ru-RU" sz="40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ru-RU" sz="4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ru-RU" sz="4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ru-RU" sz="40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ru-RU" sz="40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ru-RU" sz="4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ru-RU" sz="4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ru-RU" sz="4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Подготовка к итоговому сочинению </a:t>
            </a:r>
            <a:br>
              <a:rPr lang="ru-RU" sz="4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ru-RU" sz="4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(изложению) в 2019-2020 учебном году.</a:t>
            </a:r>
            <a:br>
              <a:rPr lang="ru-RU" sz="4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ru-RU" sz="40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ru-RU" sz="40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ru-RU" sz="4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ru-RU" sz="4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ru-RU" sz="40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ru-RU" sz="40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ru-RU" sz="4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ru-RU" sz="4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ru-RU" sz="40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ru-RU" sz="40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ru-RU" sz="4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ru-RU" sz="4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ru-RU" sz="40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ru-RU" sz="40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ru-RU" sz="4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ru-RU" sz="4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ru-RU" sz="40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ru-RU" sz="40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ru-RU" sz="4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ru-RU" sz="4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ru-RU" sz="40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ru-RU" sz="40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ru-RU" sz="4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ru-RU" sz="4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ru-RU" sz="40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ru-RU" sz="40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ru-RU" sz="4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ru-RU" sz="4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endParaRPr lang="ru-RU" sz="4000" b="1" u="sng" dirty="0">
              <a:solidFill>
                <a:srgbClr val="C00000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56510"/>
            <a:ext cx="10515600" cy="432045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196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498765"/>
            <a:ext cx="10515600" cy="1066800"/>
          </a:xfrm>
        </p:spPr>
        <p:txBody>
          <a:bodyPr>
            <a:noAutofit/>
          </a:bodyPr>
          <a:lstStyle/>
          <a:p>
            <a:pPr algn="ctr"/>
            <a:r>
              <a:rPr lang="ru-RU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руководителя ОО</a:t>
            </a:r>
            <a:endParaRPr lang="ru-RU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37854" y="1721572"/>
            <a:ext cx="9809595" cy="4679228"/>
          </a:xfrm>
        </p:spPr>
        <p:txBody>
          <a:bodyPr>
            <a:normAutofit fontScale="70000" lnSpcReduction="20000"/>
          </a:bodyPr>
          <a:lstStyle/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Не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позднее чем </a:t>
            </a: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день до проведения </a:t>
            </a:r>
            <a:r>
              <a:rPr lang="ru-RU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ИС-11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ОО     должен:  </a:t>
            </a:r>
          </a:p>
          <a:p>
            <a:pPr marL="457200" indent="-457200">
              <a:buFontTx/>
              <a:buChar char="-"/>
            </a:pP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проверку готовности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 к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проведению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ИС-11;</a:t>
            </a:r>
          </a:p>
          <a:p>
            <a:pPr marL="457200" indent="-457200">
              <a:buFontTx/>
              <a:buChar char="-"/>
            </a:pP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проверить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часов, находящихся в поле зрения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участников; </a:t>
            </a:r>
          </a:p>
          <a:p>
            <a:pPr marL="457200" indent="-457200">
              <a:buFontTx/>
              <a:buChar char="-"/>
            </a:pP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проверить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места для хранения личных вещей участников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ИС-11;</a:t>
            </a:r>
          </a:p>
          <a:p>
            <a:pPr marL="457200" indent="-457200">
              <a:buFontTx/>
              <a:buChar char="-"/>
            </a:pP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подготовить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листы бумаги для черновиков на каждого участника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ИС-11 (минимальное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– два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листа;</a:t>
            </a:r>
          </a:p>
          <a:p>
            <a:pPr marL="457200" indent="-457200">
              <a:buFontTx/>
              <a:buChar char="-"/>
            </a:pP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инструкции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участников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ИС-11, зачитываемые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членом комиссии по проведению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ИС-11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учебном кабинете перед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началом; </a:t>
            </a:r>
          </a:p>
          <a:p>
            <a:pPr marL="457200" indent="-457200">
              <a:buFontTx/>
              <a:buChar char="-"/>
            </a:pP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подготовить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инструкции для участников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ИС-11 (на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 участника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marL="457200" indent="-457200">
              <a:buFontTx/>
              <a:buChar char="-"/>
            </a:pP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необходимое количество учебных кабинетов в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 для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ИС-11 в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произвольном порядке (форма ИС-04 «Список участников итогового сочинения (изложения) в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ОО»); </a:t>
            </a:r>
          </a:p>
          <a:p>
            <a:pPr marL="457200" indent="-457200">
              <a:buFontTx/>
              <a:buChar char="-"/>
            </a:pP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проверку работоспособности технических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средств;</a:t>
            </a:r>
          </a:p>
          <a:p>
            <a:pPr marL="457200" indent="-457200">
              <a:buFontTx/>
              <a:buChar char="-"/>
            </a:pP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участников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ИС-11 орфографическими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словарями, участников итогового изложения – орфографическими и толковыми словарями. </a:t>
            </a:r>
            <a:endParaRPr lang="ru-RU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3063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498765"/>
            <a:ext cx="10515600" cy="1066800"/>
          </a:xfrm>
        </p:spPr>
        <p:txBody>
          <a:bodyPr>
            <a:noAutofit/>
          </a:bodyPr>
          <a:lstStyle/>
          <a:p>
            <a:pPr algn="ctr"/>
            <a:r>
              <a:rPr lang="ru-RU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Доставка материалов ИС-11</a:t>
            </a:r>
            <a:endParaRPr lang="ru-RU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37854" y="1721572"/>
            <a:ext cx="9809595" cy="4679228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Бланки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проведения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ИС-11 вместе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отчетными формами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доставляются РЦОИ в ОО не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позднее чем за день до проведения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Копирование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бланков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ИС-11 запрещено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так как все бланки имеют уникальный код работы и распечатываются посредством специализированного программного обеспечения.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408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498765"/>
            <a:ext cx="10515600" cy="1066800"/>
          </a:xfrm>
        </p:spPr>
        <p:txBody>
          <a:bodyPr>
            <a:noAutofit/>
          </a:bodyPr>
          <a:lstStyle/>
          <a:p>
            <a:pPr algn="ctr"/>
            <a:r>
              <a:rPr lang="ru-RU" sz="2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организации и проведения </a:t>
            </a:r>
            <a:r>
              <a:rPr lang="ru-RU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ИС-11</a:t>
            </a:r>
            <a:br>
              <a:rPr lang="ru-RU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 с ОВЗ</a:t>
            </a:r>
            <a:r>
              <a:rPr lang="ru-RU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детей-инвалидов</a:t>
            </a:r>
            <a:endParaRPr lang="ru-RU" sz="28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37854" y="1721572"/>
            <a:ext cx="9809595" cy="4679228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Для </a:t>
            </a:r>
            <a:r>
              <a:rPr lang="ru-RU" sz="1600" b="1" dirty="0"/>
              <a:t>слабослышащих участников </a:t>
            </a:r>
            <a:r>
              <a:rPr lang="ru-RU" sz="1600" b="1" dirty="0" smtClean="0"/>
              <a:t>ИС-11 </a:t>
            </a:r>
            <a:r>
              <a:rPr lang="ru-RU" sz="1600" dirty="0" smtClean="0"/>
              <a:t>учебные </a:t>
            </a:r>
            <a:r>
              <a:rPr lang="ru-RU" sz="1600" dirty="0"/>
              <a:t>кабинеты </a:t>
            </a:r>
            <a:r>
              <a:rPr lang="ru-RU" sz="1600" dirty="0" smtClean="0"/>
              <a:t>оборудуются </a:t>
            </a:r>
            <a:r>
              <a:rPr lang="ru-RU" sz="1600" dirty="0"/>
              <a:t>звукоусиливающей аппаратурой как коллективного, так и индивидуального </a:t>
            </a:r>
            <a:r>
              <a:rPr lang="ru-RU" sz="1600" dirty="0" smtClean="0"/>
              <a:t>пользования.</a:t>
            </a:r>
          </a:p>
          <a:p>
            <a:r>
              <a:rPr lang="ru-RU" sz="1600" dirty="0" smtClean="0"/>
              <a:t> </a:t>
            </a:r>
            <a:r>
              <a:rPr lang="ru-RU" sz="1600" b="1" dirty="0" smtClean="0"/>
              <a:t>Для </a:t>
            </a:r>
            <a:r>
              <a:rPr lang="ru-RU" sz="1600" b="1" dirty="0"/>
              <a:t>глухих участников </a:t>
            </a:r>
            <a:r>
              <a:rPr lang="ru-RU" sz="1600" b="1" dirty="0" smtClean="0"/>
              <a:t>ИС-11</a:t>
            </a:r>
            <a:r>
              <a:rPr lang="ru-RU" sz="1600" dirty="0" smtClean="0"/>
              <a:t>при </a:t>
            </a:r>
            <a:r>
              <a:rPr lang="ru-RU" sz="1600" dirty="0"/>
              <a:t>необходимости привлекается </a:t>
            </a:r>
            <a:r>
              <a:rPr lang="ru-RU" sz="1600" dirty="0" smtClean="0"/>
              <a:t>ассистент-сурдопереводчик.</a:t>
            </a:r>
          </a:p>
          <a:p>
            <a:r>
              <a:rPr lang="ru-RU" sz="1600" b="1" dirty="0"/>
              <a:t>Для участников с нарушением опорно-двигательного </a:t>
            </a:r>
            <a:r>
              <a:rPr lang="ru-RU" sz="1600" b="1" dirty="0" smtClean="0"/>
              <a:t>аппарата </a:t>
            </a:r>
            <a:r>
              <a:rPr lang="ru-RU" sz="1600" dirty="0"/>
              <a:t>при необходимости </a:t>
            </a:r>
            <a:r>
              <a:rPr lang="ru-RU" sz="1600" dirty="0" smtClean="0"/>
              <a:t>ИС-11 может </a:t>
            </a:r>
            <a:r>
              <a:rPr lang="ru-RU" sz="1600" dirty="0"/>
              <a:t>выполняться на компьютере со специализированным </a:t>
            </a:r>
            <a:r>
              <a:rPr lang="ru-RU" sz="1600" dirty="0" smtClean="0"/>
              <a:t>ПО.</a:t>
            </a:r>
          </a:p>
          <a:p>
            <a:r>
              <a:rPr lang="ru-RU" sz="1600" b="1" dirty="0"/>
              <a:t>Для слепых </a:t>
            </a:r>
            <a:r>
              <a:rPr lang="ru-RU" sz="1600" b="1" dirty="0" smtClean="0"/>
              <a:t>участников </a:t>
            </a:r>
            <a:r>
              <a:rPr lang="ru-RU" sz="1600" dirty="0" smtClean="0"/>
              <a:t>темы ИС-11оформляются </a:t>
            </a:r>
            <a:r>
              <a:rPr lang="ru-RU" sz="1600" dirty="0"/>
              <a:t>рельефно-точечным шрифтом </a:t>
            </a:r>
            <a:r>
              <a:rPr lang="ru-RU" sz="1600" dirty="0" smtClean="0"/>
              <a:t>Брайля.</a:t>
            </a:r>
          </a:p>
          <a:p>
            <a:r>
              <a:rPr lang="ru-RU" sz="1600" b="1" dirty="0" smtClean="0"/>
              <a:t>Для слабовидящих </a:t>
            </a:r>
            <a:r>
              <a:rPr lang="ru-RU" sz="1600" dirty="0" smtClean="0"/>
              <a:t>темы ИС-11, бланки копируются </a:t>
            </a:r>
            <a:r>
              <a:rPr lang="ru-RU" sz="1600" dirty="0"/>
              <a:t>в увеличенном </a:t>
            </a:r>
            <a:r>
              <a:rPr lang="ru-RU" sz="1600" dirty="0" smtClean="0"/>
              <a:t>размере. Освещенность </a:t>
            </a:r>
            <a:r>
              <a:rPr lang="ru-RU" sz="1600" dirty="0"/>
              <a:t>каждого рабочего места в учебном кабинете должна быть равномерной и не менее 300 люкс</a:t>
            </a:r>
            <a:r>
              <a:rPr lang="ru-RU" sz="1600" dirty="0" smtClean="0"/>
              <a:t>.</a:t>
            </a:r>
          </a:p>
          <a:p>
            <a:r>
              <a:rPr lang="ru-RU" sz="1600" b="1" dirty="0"/>
              <a:t>Для участников </a:t>
            </a:r>
            <a:r>
              <a:rPr lang="ru-RU" sz="1600" b="1" dirty="0" smtClean="0"/>
              <a:t>ИС-11 с </a:t>
            </a:r>
            <a:r>
              <a:rPr lang="ru-RU" sz="1600" b="1" dirty="0"/>
              <a:t>тяжелыми нарушениями речи, с задержкой психического развития, с расстройствами аутистического спектра, с нарушениями опорно-двигательного аппарата, слепых, слабовидящих, глухих, позднооглоших и слабослышащих участников итогового изложения </a:t>
            </a:r>
            <a:r>
              <a:rPr lang="ru-RU" sz="1600" dirty="0"/>
              <a:t>текст для итогового изложения выдается для чтения и проведения подготовительной работы </a:t>
            </a:r>
            <a:r>
              <a:rPr lang="ru-RU" sz="1600" b="1" dirty="0"/>
              <a:t>на 40 минут</a:t>
            </a:r>
            <a:r>
              <a:rPr lang="ru-RU" sz="1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95668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498765"/>
            <a:ext cx="10515600" cy="1066800"/>
          </a:xfrm>
        </p:spPr>
        <p:txBody>
          <a:bodyPr>
            <a:noAutofit/>
          </a:bodyPr>
          <a:lstStyle/>
          <a:p>
            <a:pPr algn="ctr"/>
            <a:r>
              <a:rPr lang="ru-RU" sz="32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ИС-11(изложение) </a:t>
            </a:r>
            <a:r>
              <a:rPr lang="ru-RU" sz="32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устной форме</a:t>
            </a:r>
            <a:endParaRPr lang="ru-RU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37854" y="1721572"/>
            <a:ext cx="9809595" cy="4679228"/>
          </a:xfrm>
        </p:spPr>
        <p:txBody>
          <a:bodyPr>
            <a:normAutofit/>
          </a:bodyPr>
          <a:lstStyle/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ИС-11с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ОВЗ, детей-инвалидов и инвалидов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ИС-11(изложение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может по их желанию и при наличии соответствующих медицинских показаний проводиться в устной форме. </a:t>
            </a:r>
            <a:endParaRPr lang="ru-RU" sz="1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Устное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сочинение (изложение) участников записывается на флеш-носитель. Аудиозаписи участников передаются ассистенту, который в присутствии руководителя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 переносит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устные сочинения (изложения) из аудиозаписей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бланки сочинения (изложения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В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сдачи участником ИС-11(изложения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устной форме член комиссии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вносит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бланк регистрации указанного участника отметку «Х» в поле «В устной форме» и заверяет своей подписью внесение указанной отметки в специально отведенном поле для последующей корректной проверки и обработки бланков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ИС-11 (изложения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такого участника. </a:t>
            </a:r>
            <a:endParaRPr lang="ru-RU" sz="1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 ИС-05 «Ведомость проведения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ИС-11 (изложения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в учебном кабинете образовательной организации (месте проведения)» необходимо также внести отметку в поле «Сдавал в устной форме (ОВЗ)». </a:t>
            </a:r>
          </a:p>
        </p:txBody>
      </p:sp>
    </p:spTree>
    <p:extLst>
      <p:ext uri="{BB962C8B-B14F-4D97-AF65-F5344CB8AC3E}">
        <p14:creationId xmlns:p14="http://schemas.microsoft.com/office/powerpoint/2010/main" val="565554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498765"/>
            <a:ext cx="10515600" cy="1066800"/>
          </a:xfrm>
        </p:spPr>
        <p:txBody>
          <a:bodyPr>
            <a:noAutofit/>
          </a:bodyPr>
          <a:lstStyle/>
          <a:p>
            <a:pPr algn="ctr"/>
            <a:r>
              <a:rPr lang="ru-RU" sz="2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Повторный допуск </a:t>
            </a:r>
            <a:r>
              <a:rPr lang="ru-RU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написанию итогового </a:t>
            </a:r>
            <a:r>
              <a:rPr lang="ru-RU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сочинения</a:t>
            </a:r>
            <a:endParaRPr lang="ru-RU" sz="28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37854" y="1721572"/>
            <a:ext cx="9809595" cy="4679228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Повторно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написанию итогового сочинения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сроки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первую среду февраля и первую рабочую среду мая) допускаются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получившие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ИС-11 «незачет»;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удаленные с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ИС-11(изложения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за нарушение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явившиеся на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ИС-11по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уважительным причинам (болезнь или иные обстоятельства, подтвержденные документально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завершившие написание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ИС-11по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уважительным причинам (болезнь или иные обстоятельства, подтвержденные документально).</a:t>
            </a:r>
            <a:endParaRPr lang="ru-RU" sz="18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8872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10800000" flipV="1">
            <a:off x="831850" y="443345"/>
            <a:ext cx="10515600" cy="928255"/>
          </a:xfrm>
        </p:spPr>
        <p:txBody>
          <a:bodyPr>
            <a:noAutofit/>
          </a:bodyPr>
          <a:lstStyle/>
          <a:p>
            <a:pPr algn="ctr"/>
            <a:r>
              <a:rPr lang="ru-RU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sz="2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итогового сочинения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842654" y="1371601"/>
            <a:ext cx="9504795" cy="5015344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</a:pPr>
            <a:r>
              <a:rPr lang="ru-RU" sz="1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</a:p>
          <a:p>
            <a:pPr>
              <a:lnSpc>
                <a:spcPct val="120000"/>
              </a:lnSpc>
            </a:pPr>
            <a:r>
              <a:rPr lang="ru-RU" sz="7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С </a:t>
            </a:r>
            <a:r>
              <a:rPr lang="ru-RU" sz="7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результатами </a:t>
            </a: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ИС-11участники </a:t>
            </a:r>
            <a:r>
              <a:rPr lang="ru-RU" sz="7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могут ознакомиться </a:t>
            </a: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ОО.</a:t>
            </a:r>
          </a:p>
          <a:p>
            <a:pPr>
              <a:lnSpc>
                <a:spcPct val="120000"/>
              </a:lnSpc>
            </a:pP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Итоговое сочинение, в случае представления его при приеме на обучение по программам бакалавриата и программам специалитета, действительно в течение четырех лет, следующих за годом написания такого сочинения. </a:t>
            </a:r>
          </a:p>
          <a:p>
            <a:pPr>
              <a:lnSpc>
                <a:spcPct val="120000"/>
              </a:lnSpc>
            </a:pPr>
            <a:r>
              <a:rPr lang="ru-RU" sz="7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сочинение (изложение) как допуск к ГИА – бессрочно. </a:t>
            </a:r>
          </a:p>
          <a:p>
            <a:pPr>
              <a:lnSpc>
                <a:spcPct val="120000"/>
              </a:lnSpc>
            </a:pP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endParaRPr lang="ru-RU" sz="74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133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10800000" flipV="1">
            <a:off x="831850" y="443345"/>
            <a:ext cx="10515600" cy="928255"/>
          </a:xfrm>
        </p:spPr>
        <p:txBody>
          <a:bodyPr>
            <a:noAutofit/>
          </a:bodyPr>
          <a:lstStyle/>
          <a:p>
            <a:pPr algn="ctr"/>
            <a:r>
              <a:rPr lang="ru-RU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Перепроверка ИС-11</a:t>
            </a:r>
            <a:br>
              <a:rPr lang="ru-RU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842654" y="1371601"/>
            <a:ext cx="9504795" cy="501534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ru-RU" sz="1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</a:p>
          <a:p>
            <a:pPr>
              <a:lnSpc>
                <a:spcPct val="120000"/>
              </a:lnSpc>
            </a:pPr>
            <a:r>
              <a:rPr lang="ru-RU" sz="7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31023" y="1790090"/>
            <a:ext cx="8818685" cy="2187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В целях предотвращения конфликта интересов и обеспечения объективного оценивания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ИС-11 (изложения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при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получении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повторного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неудовлетворительного результата («незачет»)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обучающимся предоставляется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право подать в письменной форме заявление на проверку сданного ими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ИС-11 (изложения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на имя начальника УО.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УО формируется комиссия для повторной препроверки ИС-11</a:t>
            </a:r>
          </a:p>
        </p:txBody>
      </p:sp>
    </p:spTree>
    <p:extLst>
      <p:ext uri="{BB962C8B-B14F-4D97-AF65-F5344CB8AC3E}">
        <p14:creationId xmlns:p14="http://schemas.microsoft.com/office/powerpoint/2010/main" val="35693516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33055" y="914400"/>
            <a:ext cx="1011381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</a:t>
            </a:r>
          </a:p>
          <a:p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19213" y="384958"/>
            <a:ext cx="81187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Нарушения, допускаемые при проведении сочинения (изложения)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6285" y="1166843"/>
            <a:ext cx="985617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6285" y="1339065"/>
            <a:ext cx="9557238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проставлении «Z» на полях бланков записи, оставшихся незаполненными (в том числе и на его оборотной стороне), а также в выданных дополнительных бланках записи.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выдаче бланков сочинения участникам организаторами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(несовпадение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штрихкода бланка регистрации и бланков записи).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комплектовании материалов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 (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вкладывать бланки в файлы, нельзя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скреплять).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Правильное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бланков при проверке ИС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проверять оригиналы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ИС).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переносе требований и критериев сочинения из копий в оригиналы бланков (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неправильное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выставление критериев и требований, несовпадение критериев на бланках и протоколе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 -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ИС-6).</a:t>
            </a:r>
          </a:p>
          <a:p>
            <a:pPr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1694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33055" y="914400"/>
            <a:ext cx="1011381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</a:t>
            </a:r>
          </a:p>
          <a:p>
            <a:pPr algn="ctr"/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Завершение ИС-11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56188" y="1176010"/>
            <a:ext cx="985617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4639" y="1339275"/>
            <a:ext cx="955723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6816" y="2096484"/>
            <a:ext cx="1037492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Технический специалист ОО проводит копирование бланков регистрации и бланков записи участников ИС (изложения).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Копирование бланков итогового сочинения (изложения) с внесенной в бланк регистрации отметкой «Х» в поле «Не закончил» («Удален»), подтвержденной подписью члена комиссии образовательной организации по проведению ИС (изложения), не производится, проверка таких сочинений (изложений) не осуществляется. 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Указанные бланки итогового сочинения (изложения) вместе с формой ИС-08 «Акт о досрочном завершении написания ИС-11 (изложения) по уважительным причинам» или формой ИС-09 «Акт об удалении участника ИС-11 (изложения») передаются руководителю ОО для учета, а также для последующего допуска указанных участников к повторной сдаче ИС (изложения)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Членам комиссии необходимо проверить бланк регистрации и бланки записи каждого участника ИС (изложения) на корректность вписанного участником ИС (изложения) кода работы (код работы должен совпадать с кодом работы на бланке регистрации).</a:t>
            </a:r>
          </a:p>
        </p:txBody>
      </p:sp>
    </p:spTree>
    <p:extLst>
      <p:ext uri="{BB962C8B-B14F-4D97-AF65-F5344CB8AC3E}">
        <p14:creationId xmlns:p14="http://schemas.microsoft.com/office/powerpoint/2010/main" val="4234562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итогового сочинения (изложения)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78196" y="1905000"/>
            <a:ext cx="8915400" cy="3777622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сочинение (изложение) как условие допуска к государственной итоговой аттестации по образовательным программам среднего общего образования проводится для: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XII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классов, экстернов.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выпускников прошлых лет и СПО (по желанию).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Изложение вправе писать:</a:t>
            </a:r>
          </a:p>
          <a:p>
            <a:pPr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бучающиеся с ограниченными возможностями здоровья (далее- ОВЗ) и дети-инвалиды; обучающиеся по образовательным программам среднего общего образования  в специальных учебно-воспитательных учреждениях закрытого типа, а также в учреждениях, исполняющих наказание в виде лишения свободы;</a:t>
            </a:r>
          </a:p>
          <a:p>
            <a:pPr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бучающиеся на дому, в образовательных организациях, в том числе санаторно-куротртных, в которых проводятся необходимые лечебные, реабилитационные оздоровительные мероприятия для нуждающихся в длительном лечении на основании заключения медицинской организации.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347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9527" y="1638533"/>
            <a:ext cx="96012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 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сочинение (изложение) проводится в образовательных организациях, реализующих образовательные программы среднего общего образования,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обучения участников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dirty="0"/>
          </a:p>
          <a:p>
            <a:r>
              <a:rPr lang="ru-RU" sz="2800" dirty="0" smtClean="0"/>
              <a:t>     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382981" y="429491"/>
            <a:ext cx="73013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Место проведения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327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321169" y="96715"/>
            <a:ext cx="9183443" cy="116058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заявления </a:t>
            </a:r>
            <a:b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участие в итоговом сочинении</a:t>
            </a:r>
            <a:endParaRPr lang="ru-RU" sz="31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890347" y="1424355"/>
            <a:ext cx="9614266" cy="4774222"/>
          </a:xfrm>
        </p:spPr>
        <p:txBody>
          <a:bodyPr>
            <a:normAutofit fontScale="92500" lnSpcReduction="20000"/>
          </a:bodyPr>
          <a:lstStyle/>
          <a:p>
            <a:pPr marL="0" lvl="1" algn="l"/>
            <a:r>
              <a:rPr lang="ru-RU" sz="2400" dirty="0" smtClean="0">
                <a:solidFill>
                  <a:prstClr val="black"/>
                </a:solidFill>
                <a:latin typeface="Cambria" pitchFamily="18" charset="0"/>
              </a:rPr>
              <a:t>       Сведения об участниках итогового сочинения (изложения) </a:t>
            </a:r>
            <a:r>
              <a:rPr lang="ru-RU" sz="2400" dirty="0">
                <a:solidFill>
                  <a:prstClr val="black"/>
                </a:solidFill>
                <a:latin typeface="Cambria" pitchFamily="18" charset="0"/>
              </a:rPr>
              <a:t>вносятся в РИС не позднее, чем за 2 недели до проведения сочинения</a:t>
            </a:r>
            <a:r>
              <a:rPr lang="ru-RU" sz="2400" dirty="0" smtClean="0">
                <a:solidFill>
                  <a:prstClr val="black"/>
                </a:solidFill>
                <a:latin typeface="Cambria" pitchFamily="18" charset="0"/>
              </a:rPr>
              <a:t>.</a:t>
            </a:r>
          </a:p>
          <a:p>
            <a:pPr marL="0" lvl="1" algn="l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Обучающиеся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ОВЗ при подаче заявления на написание итогового сочинения (изложения) предъявляют копию рекомендаций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психолого-медико-педагогической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комиссии;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обучающиеся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дети-инвалиды и инвалиды - оригинал или заверенную в установленном порядке копию справки, подтверждающей факт установления инвалидности, выданной федеральным государственным учреждением медико-социальной экспертизы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1" algn="l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Участники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итогового изложения, которым текст изложения выдается на 40 минут для чтения, должны быть распределены в отдельный учебный кабинет для проведения итогового изложения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1" algn="l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Выпускники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прошлых лет при подаче заявления для участия в итоговом сочинении предъявляют оригиналы документов об образовании. Оригинал иностранного документа об образовании предъявляется с заверенным в установленном порядке переводом с иностранного языка. </a:t>
            </a:r>
          </a:p>
          <a:p>
            <a:pPr marL="0" lvl="1" algn="l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algn="l"/>
            <a:endParaRPr lang="ru-RU" sz="2400" dirty="0">
              <a:solidFill>
                <a:schemeClr val="tx1"/>
              </a:solidFill>
              <a:latin typeface="Cambria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1772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176981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ДАТЫ ПРОВЕДЕНИЯ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21175" y="2175163"/>
            <a:ext cx="8915400" cy="377762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сочинение (изложение) проводится </a:t>
            </a:r>
            <a:endParaRPr lang="ru-RU" sz="4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первую среду декабря  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декабря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года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первую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среду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февраля  -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февраля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года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первую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среду мая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мая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года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483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79418" y="365125"/>
            <a:ext cx="9774382" cy="5800148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написания  итогового сочинения (изложения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-   3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часа 55 минут (235 минут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написания  итогового сочинения  </a:t>
            </a:r>
            <a: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включается время, выделенное на подготовительные мероприятия (инструктаж участников итогового </a:t>
            </a:r>
            <a: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сочинения, заполнение </a:t>
            </a:r>
            <a: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ими регистрационных полей и др</a:t>
            </a:r>
            <a: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  <a:b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Для участников с ОВЗ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детей-инвалидов и инвалидов продолжительность выполнения итогового сочинения (изложения) увеличивается на 1,5 часа. </a:t>
            </a:r>
            <a: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196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4835" y="1759527"/>
            <a:ext cx="10051473" cy="3408219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емы сочинений станут известны за </a:t>
            </a:r>
            <a:r>
              <a:rPr lang="ru-RU" sz="3200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15 минут</a:t>
            </a:r>
            <a: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начала экзамена на сайте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ege.edu.ru (topic.ege.edu.ru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Тексты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итогового изложения размещаются ФГБУ «ФЦТ» на технологическом портале подготовки и проведения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ЕГЭ за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календарных дня до проведения итогового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изложения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06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498765"/>
            <a:ext cx="10515600" cy="1066800"/>
          </a:xfrm>
        </p:spPr>
        <p:txBody>
          <a:bodyPr>
            <a:noAutofit/>
          </a:bodyPr>
          <a:lstStyle/>
          <a:p>
            <a:pPr algn="ctr"/>
            <a:r>
              <a:rPr lang="ru-RU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руководителя ОО</a:t>
            </a:r>
            <a:endParaRPr lang="ru-RU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37854" y="1721572"/>
            <a:ext cx="9809595" cy="467922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позднее чем за две недели до проведения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Ис-11 руководитель ОО приказом должен сформировать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составы комиссий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Комиссия по проведению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ИС-11;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Комиссия по проверке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ИС-11.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немногочисленного количества участников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ИС-11 допускается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по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проверке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ИС-11в ОО.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Составы комиссий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формируются из школьных учителей-предметников, администрации школы. Указанные комиссии должны состоять не менее чем из трех человек в зависимости от количества участников итогового сочинения (изложения). 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13613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498765"/>
            <a:ext cx="10515600" cy="1066800"/>
          </a:xfrm>
        </p:spPr>
        <p:txBody>
          <a:bodyPr>
            <a:noAutofit/>
          </a:bodyPr>
          <a:lstStyle/>
          <a:p>
            <a:pPr algn="ctr"/>
            <a:r>
              <a:rPr lang="ru-RU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руководителя ОО</a:t>
            </a:r>
            <a:endParaRPr lang="ru-RU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37854" y="1721572"/>
            <a:ext cx="9809595" cy="4679228"/>
          </a:xfrm>
        </p:spPr>
        <p:txBody>
          <a:bodyPr>
            <a:normAutofit fontScale="25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Комиссия по </a:t>
            </a:r>
            <a:r>
              <a:rPr lang="ru-RU" sz="4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проведению ИС-11:</a:t>
            </a:r>
          </a:p>
          <a:p>
            <a:r>
              <a:rPr lang="ru-RU" sz="4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организует </a:t>
            </a:r>
            <a:r>
              <a:rPr lang="ru-RU" sz="4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под подпись обучающихся и их родителей </a:t>
            </a:r>
            <a:r>
              <a:rPr lang="ru-RU" sz="4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4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Памяткой о порядке проведения </a:t>
            </a:r>
            <a:r>
              <a:rPr lang="ru-RU" sz="4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ИС-11;</a:t>
            </a:r>
          </a:p>
          <a:p>
            <a:r>
              <a:rPr lang="ru-RU" sz="4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-организует </a:t>
            </a:r>
            <a:r>
              <a:rPr lang="ru-RU" sz="4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4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ИС-11 в </a:t>
            </a:r>
            <a:r>
              <a:rPr lang="ru-RU" sz="4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требованиями Порядка проведения </a:t>
            </a:r>
            <a:r>
              <a:rPr lang="ru-RU" sz="4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ГИА-11, </a:t>
            </a:r>
            <a:r>
              <a:rPr lang="ru-RU" sz="4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порядком проведения </a:t>
            </a:r>
            <a:r>
              <a:rPr lang="ru-RU" sz="4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ИС- 11;    </a:t>
            </a:r>
          </a:p>
          <a:p>
            <a:r>
              <a:rPr lang="ru-RU" sz="4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-предоставляет </a:t>
            </a:r>
            <a:r>
              <a:rPr lang="ru-RU" sz="4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для внесения в </a:t>
            </a:r>
            <a:r>
              <a:rPr lang="ru-RU" sz="4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 обеспечения </a:t>
            </a:r>
            <a:r>
              <a:rPr lang="ru-RU" sz="4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</a:t>
            </a:r>
            <a:r>
              <a:rPr lang="ru-RU" sz="4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ГИА;</a:t>
            </a:r>
          </a:p>
          <a:p>
            <a:r>
              <a:rPr lang="ru-RU" sz="4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информирует </a:t>
            </a:r>
            <a:r>
              <a:rPr lang="ru-RU" sz="4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и их родителей </a:t>
            </a:r>
            <a:r>
              <a:rPr lang="ru-RU" sz="4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4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местах и сроках проведения </a:t>
            </a:r>
            <a:r>
              <a:rPr lang="ru-RU" sz="4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ИС-11 о </a:t>
            </a:r>
            <a:r>
              <a:rPr lang="ru-RU" sz="4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порядке проведения </a:t>
            </a:r>
            <a:r>
              <a:rPr lang="ru-RU" sz="4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ИС-11, о </a:t>
            </a:r>
            <a:r>
              <a:rPr lang="ru-RU" sz="4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 и месте ознакомления с результатами </a:t>
            </a:r>
            <a:r>
              <a:rPr lang="ru-RU" sz="4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ИС-11, а </a:t>
            </a:r>
            <a:r>
              <a:rPr lang="ru-RU" sz="4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о результатах </a:t>
            </a:r>
            <a:r>
              <a:rPr lang="ru-RU" sz="4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ИС-11, полученных обучающимися; </a:t>
            </a:r>
          </a:p>
          <a:p>
            <a:r>
              <a:rPr lang="ru-RU" sz="4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обеспечивает </a:t>
            </a:r>
            <a:r>
              <a:rPr lang="ru-RU" sz="4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техническую поддержку проведения и проверки </a:t>
            </a:r>
            <a:r>
              <a:rPr lang="ru-RU" sz="4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ИС-11;</a:t>
            </a:r>
          </a:p>
          <a:p>
            <a:r>
              <a:rPr lang="ru-RU" sz="4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получает </a:t>
            </a:r>
            <a:r>
              <a:rPr lang="ru-RU" sz="4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темы </a:t>
            </a:r>
            <a:r>
              <a:rPr lang="ru-RU" sz="4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ИС-11 и </a:t>
            </a:r>
            <a:r>
              <a:rPr lang="ru-RU" sz="4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информационную безопасность</a:t>
            </a:r>
            <a:r>
              <a:rPr lang="ru-RU" sz="4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4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обеспечивает </a:t>
            </a:r>
            <a:r>
              <a:rPr lang="ru-RU" sz="4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</a:t>
            </a:r>
            <a:r>
              <a:rPr lang="ru-RU" sz="4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ИС-11орфографическими </a:t>
            </a:r>
            <a:r>
              <a:rPr lang="ru-RU" sz="4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словарями при проведении </a:t>
            </a:r>
            <a:r>
              <a:rPr lang="ru-RU" sz="4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ИС-11; </a:t>
            </a:r>
          </a:p>
          <a:p>
            <a:r>
              <a:rPr lang="ru-RU" sz="4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обеспечивает </a:t>
            </a:r>
            <a:r>
              <a:rPr lang="ru-RU" sz="4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итогового изложения орфографическими и толковыми словарями при проведении итогового изложения. </a:t>
            </a:r>
            <a:endParaRPr lang="ru-RU" sz="4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б</a:t>
            </a:r>
            <a:r>
              <a:rPr lang="ru-RU" sz="4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Комиссия по проверке </a:t>
            </a:r>
            <a:r>
              <a:rPr lang="ru-RU" sz="4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Ис-11:</a:t>
            </a:r>
          </a:p>
          <a:p>
            <a:r>
              <a:rPr lang="ru-RU" sz="4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организует </a:t>
            </a:r>
            <a:r>
              <a:rPr lang="ru-RU" sz="4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проводит проверку </a:t>
            </a:r>
            <a:r>
              <a:rPr lang="ru-RU" sz="4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ИС-11 в </a:t>
            </a:r>
            <a:r>
              <a:rPr lang="ru-RU" sz="4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критериями </a:t>
            </a:r>
            <a:r>
              <a:rPr lang="ru-RU" sz="4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оценивания; </a:t>
            </a:r>
          </a:p>
          <a:p>
            <a:r>
              <a:rPr lang="ru-RU" sz="4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14970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998</TotalTime>
  <Words>1196</Words>
  <Application>Microsoft Office PowerPoint</Application>
  <PresentationFormat>Широкоэкранный</PresentationFormat>
  <Paragraphs>115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7" baseType="lpstr">
      <vt:lpstr>Arial</vt:lpstr>
      <vt:lpstr>Calibri</vt:lpstr>
      <vt:lpstr>Cambria</vt:lpstr>
      <vt:lpstr>Cambria Math</vt:lpstr>
      <vt:lpstr>Century Gothic</vt:lpstr>
      <vt:lpstr>Times New Roman</vt:lpstr>
      <vt:lpstr>Wingdings</vt:lpstr>
      <vt:lpstr>Wingdings 3</vt:lpstr>
      <vt:lpstr>Легкий дым</vt:lpstr>
      <vt:lpstr>    Подготовка к итоговому сочинению  (изложению) в 2019-2020 учебном году.               </vt:lpstr>
      <vt:lpstr>Участники итогового сочинения (изложения)</vt:lpstr>
      <vt:lpstr>Презентация PowerPoint</vt:lpstr>
      <vt:lpstr>Подача заявления  на участие в итоговом сочинении</vt:lpstr>
      <vt:lpstr>ДАТЫ ПРОВЕДЕНИЯ</vt:lpstr>
      <vt:lpstr>  Продолжительность написания  итогового сочинения (изложения) -   3 часа 55 минут (235 минут).    В продолжительность написания  итогового сочинения   не включается время, выделенное на подготовительные мероприятия (инструктаж участников итогового сочинения, заполнение ими регистрационных полей и др.).    Для участников с ОВЗ детей-инвалидов и инвалидов продолжительность выполнения итогового сочинения (изложения) увеличивается на 1,5 часа.  </vt:lpstr>
      <vt:lpstr>       Темы сочинений станут известны за 15 минут до начала экзамена на сайте ege.edu.ru (topic.ege.edu.ru).          Тексты для итогового изложения размещаются ФГБУ «ФЦТ» на технологическом портале подготовки и проведения ЕГЭ за 3 календарных дня до проведения итогового изложения.</vt:lpstr>
      <vt:lpstr>Обязанности руководителя ОО</vt:lpstr>
      <vt:lpstr>Обязанности руководителя ОО</vt:lpstr>
      <vt:lpstr>Обязанности руководителя ОО</vt:lpstr>
      <vt:lpstr>Доставка материалов ИС-11</vt:lpstr>
      <vt:lpstr>Особенности организации и проведения ИС-11  для лиц с ОВЗ,  детей-инвалидов</vt:lpstr>
      <vt:lpstr>ИС-11(изложение) в устной форме</vt:lpstr>
      <vt:lpstr>Повторный допуск  к написанию итогового сочинения</vt:lpstr>
      <vt:lpstr> Срок действия итогового сочинения </vt:lpstr>
      <vt:lpstr>Перепроверка ИС-11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ГИА 2017-18 Итоговое сочинение</dc:title>
  <dc:creator>Ильина М.В.</dc:creator>
  <cp:lastModifiedBy>Дженнет</cp:lastModifiedBy>
  <cp:revision>161</cp:revision>
  <dcterms:created xsi:type="dcterms:W3CDTF">2017-11-14T05:32:31Z</dcterms:created>
  <dcterms:modified xsi:type="dcterms:W3CDTF">2019-11-20T06:22:24Z</dcterms:modified>
</cp:coreProperties>
</file>