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36815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Педсовет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488832" cy="2281808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«Проектно-исследовательская деятельность как фактор развития личности обучающихся и роста профессионального мастерства учителя»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400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132856"/>
            <a:ext cx="8136903" cy="4464496"/>
          </a:xfrm>
        </p:spPr>
        <p:txBody>
          <a:bodyPr>
            <a:normAutofit/>
          </a:bodyPr>
          <a:lstStyle/>
          <a:p>
            <a:pPr lvl="0"/>
            <a:endParaRPr lang="ru-RU" sz="2800" b="1" dirty="0" smtClean="0">
              <a:solidFill>
                <a:schemeClr val="tx1"/>
              </a:solidFill>
            </a:endParaRPr>
          </a:p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Умение </a:t>
            </a:r>
            <a:r>
              <a:rPr lang="ru-RU" sz="2800" b="1" dirty="0">
                <a:solidFill>
                  <a:schemeClr val="tx1"/>
                </a:solidFill>
              </a:rPr>
              <a:t>проектировать процесс (изделие).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Умение планировать деятельность, время,  ресурсы.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Умение принимать решения и прогнозировать  их последствия.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Навыки анализа собственной деятельности (ее хода и промежуточных результатов.) 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Регулятивные умения: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659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2276872"/>
            <a:ext cx="8568952" cy="4248471"/>
          </a:xfrm>
        </p:spPr>
        <p:txBody>
          <a:bodyPr>
            <a:normAutofit fontScale="92500"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Умение </a:t>
            </a:r>
            <a:r>
              <a:rPr lang="ru-RU" sz="2800" b="1" dirty="0">
                <a:solidFill>
                  <a:schemeClr val="tx1"/>
                </a:solidFill>
              </a:rPr>
              <a:t>самостоятельно  изобретать способ действия, привлекая знания из различных областей;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Самостоятельно находить недостающую информацию в информационном поле;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Запрашивать необходимую информацию у эксперта (учителя, консультанта, специалиста);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Находить несколько вариантов решения проблемы;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Выдвигать гипотезы;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Устанавливать причинно-следственные связи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Поисковые </a:t>
            </a:r>
            <a:r>
              <a:rPr lang="ru-RU" b="1" dirty="0"/>
              <a:t>(исследовательские) умения: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630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5" cy="4392487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>
                <a:solidFill>
                  <a:schemeClr val="tx1"/>
                </a:solidFill>
              </a:rPr>
              <a:t>Навыки </a:t>
            </a:r>
            <a:r>
              <a:rPr lang="ru-RU" sz="3200" b="1" dirty="0">
                <a:solidFill>
                  <a:schemeClr val="tx1"/>
                </a:solidFill>
              </a:rPr>
              <a:t>монологической речи </a:t>
            </a:r>
          </a:p>
          <a:p>
            <a:pPr lvl="0"/>
            <a:r>
              <a:rPr lang="ru-RU" sz="3200" b="1" dirty="0">
                <a:solidFill>
                  <a:schemeClr val="tx1"/>
                </a:solidFill>
              </a:rPr>
              <a:t>Умение уверенно держать себя во время выступления</a:t>
            </a:r>
          </a:p>
          <a:p>
            <a:pPr lvl="0"/>
            <a:r>
              <a:rPr lang="ru-RU" sz="3200" b="1" dirty="0">
                <a:solidFill>
                  <a:schemeClr val="tx1"/>
                </a:solidFill>
              </a:rPr>
              <a:t>Артистические умения </a:t>
            </a:r>
          </a:p>
          <a:p>
            <a:pPr lvl="0"/>
            <a:r>
              <a:rPr lang="ru-RU" sz="3200" b="1" dirty="0">
                <a:solidFill>
                  <a:schemeClr val="tx1"/>
                </a:solidFill>
              </a:rPr>
              <a:t>Умение использовать различные средства наглядности при выступлении </a:t>
            </a:r>
          </a:p>
          <a:p>
            <a:pPr lvl="0"/>
            <a:r>
              <a:rPr lang="ru-RU" sz="3200" b="1" dirty="0">
                <a:solidFill>
                  <a:schemeClr val="tx1"/>
                </a:solidFill>
              </a:rPr>
              <a:t>Умение отвечать на незапланированные вопросы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Презентационные </a:t>
            </a:r>
            <a:r>
              <a:rPr lang="ru-RU" b="1" dirty="0"/>
              <a:t>умения и навыки: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5219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b="1" dirty="0" smtClean="0">
                <a:solidFill>
                  <a:schemeClr val="tx1"/>
                </a:solidFill>
              </a:rPr>
              <a:t>Умение </a:t>
            </a:r>
            <a:r>
              <a:rPr lang="ru-RU" sz="3200" b="1" dirty="0">
                <a:solidFill>
                  <a:schemeClr val="tx1"/>
                </a:solidFill>
              </a:rPr>
              <a:t>осмысливать задачу, для решения которой недостаточно знаний </a:t>
            </a:r>
          </a:p>
          <a:p>
            <a:pPr lvl="0"/>
            <a:r>
              <a:rPr lang="ru-RU" sz="3200" b="1" dirty="0">
                <a:solidFill>
                  <a:schemeClr val="tx1"/>
                </a:solidFill>
              </a:rPr>
              <a:t>Умение отвечать на вопрос: чему нужно научиться для решения поставленной задачи? </a:t>
            </a:r>
          </a:p>
          <a:p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Рефлексивные </a:t>
            </a:r>
            <a:r>
              <a:rPr lang="ru-RU" b="1" dirty="0"/>
              <a:t>умения: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579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1-этап.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Выбор  </a:t>
            </a:r>
            <a:r>
              <a:rPr lang="ru-RU" dirty="0">
                <a:solidFill>
                  <a:schemeClr val="tx1"/>
                </a:solidFill>
              </a:rPr>
              <a:t>темы.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Обоснование актуальности темы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Формулировка </a:t>
            </a:r>
            <a:r>
              <a:rPr lang="ru-RU" dirty="0">
                <a:solidFill>
                  <a:schemeClr val="tx1"/>
                </a:solidFill>
              </a:rPr>
              <a:t>цели </a:t>
            </a:r>
            <a:r>
              <a:rPr lang="ru-RU" dirty="0" smtClean="0">
                <a:solidFill>
                  <a:schemeClr val="tx1"/>
                </a:solidFill>
              </a:rPr>
              <a:t>исследования</a:t>
            </a:r>
          </a:p>
          <a:p>
            <a:r>
              <a:rPr lang="ru-RU" dirty="0">
                <a:solidFill>
                  <a:schemeClr val="tx1"/>
                </a:solidFill>
              </a:rPr>
              <a:t>Сформулировать задачи – </a:t>
            </a:r>
            <a:r>
              <a:rPr lang="ru-RU" dirty="0" smtClean="0">
                <a:solidFill>
                  <a:schemeClr val="tx1"/>
                </a:solidFill>
              </a:rPr>
              <a:t> разбить </a:t>
            </a:r>
            <a:r>
              <a:rPr lang="ru-RU" dirty="0">
                <a:solidFill>
                  <a:schemeClr val="tx1"/>
                </a:solidFill>
              </a:rPr>
              <a:t>цель исследования на 5-6 подцелей.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ыдвижение гипотезы</a:t>
            </a:r>
          </a:p>
          <a:p>
            <a:r>
              <a:rPr lang="ru-RU" b="1" dirty="0">
                <a:solidFill>
                  <a:schemeClr val="tx1"/>
                </a:solidFill>
              </a:rPr>
              <a:t>2-этап - проведение ученической исследовательской </a:t>
            </a:r>
            <a:r>
              <a:rPr lang="ru-RU" b="1" dirty="0" smtClean="0">
                <a:solidFill>
                  <a:schemeClr val="tx1"/>
                </a:solidFill>
              </a:rPr>
              <a:t>работы</a:t>
            </a:r>
          </a:p>
          <a:p>
            <a:r>
              <a:rPr lang="ru-RU" b="1" dirty="0">
                <a:solidFill>
                  <a:schemeClr val="tx1"/>
                </a:solidFill>
              </a:rPr>
              <a:t>3 этап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b="1" dirty="0">
                <a:solidFill>
                  <a:schemeClr val="tx1"/>
                </a:solidFill>
              </a:rPr>
              <a:t>оформление полученных результатов работы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4 </a:t>
            </a:r>
            <a:r>
              <a:rPr lang="ru-RU" b="1" dirty="0">
                <a:solidFill>
                  <a:schemeClr val="tx1"/>
                </a:solidFill>
              </a:rPr>
              <a:t>этап - процесс защиты работы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Исследование</a:t>
            </a:r>
            <a:r>
              <a:rPr lang="ru-RU" b="1" u="sng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995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60" y="1052736"/>
            <a:ext cx="9007936" cy="5472608"/>
          </a:xfrm>
        </p:spPr>
        <p:txBody>
          <a:bodyPr>
            <a:noAutofit/>
          </a:bodyPr>
          <a:lstStyle/>
          <a:p>
            <a:pPr marL="176213" lvl="0" indent="0"/>
            <a:r>
              <a:rPr lang="ru-RU" sz="2000" b="1" dirty="0"/>
              <a:t>Введение</a:t>
            </a:r>
            <a:r>
              <a:rPr lang="ru-RU" sz="2000" dirty="0"/>
              <a:t> должно включать в себя формулировку проблемы, отражать актуальность темы, определение целей и задач, поставленных перед исполнителем работы, характеристику объекта, гипотезы исследования, характеристику личного вклада автора работы в решение избранной проблемы. </a:t>
            </a:r>
          </a:p>
          <a:p>
            <a:pPr marL="176213" lvl="0" indent="0"/>
            <a:r>
              <a:rPr lang="ru-RU" sz="2000" b="1" dirty="0"/>
              <a:t>Основная часть</a:t>
            </a:r>
            <a:r>
              <a:rPr lang="ru-RU" sz="2000" dirty="0"/>
              <a:t> должна содержать краткий обзор используемой литературы и источников с выводами автора, степень изученности данного вопроса, описание основных рассматриваемых фактов, характеристику методов решения проблемы, сравнение известных автору старых и предлагаемых методов решения, обоснование выбранного варианта </a:t>
            </a:r>
            <a:r>
              <a:rPr lang="ru-RU" sz="2000" dirty="0" smtClean="0"/>
              <a:t> Основная </a:t>
            </a:r>
            <a:r>
              <a:rPr lang="ru-RU" sz="2000" dirty="0"/>
              <a:t>часть делится на главы (параграфы). </a:t>
            </a:r>
          </a:p>
          <a:p>
            <a:pPr marL="176213" lvl="0" indent="0"/>
            <a:r>
              <a:rPr lang="ru-RU" sz="2000" b="1" dirty="0"/>
              <a:t>Заключение</a:t>
            </a:r>
            <a:r>
              <a:rPr lang="ru-RU" sz="2000" dirty="0"/>
              <a:t>  должно содержать в лаконичном виде выводы и результаты, полученные </a:t>
            </a:r>
            <a:r>
              <a:rPr lang="ru-RU" sz="2000" dirty="0" smtClean="0"/>
              <a:t>автором.  </a:t>
            </a:r>
            <a:endParaRPr lang="ru-RU" sz="2000" dirty="0"/>
          </a:p>
          <a:p>
            <a:pPr marL="176213" lvl="0" indent="0"/>
            <a:r>
              <a:rPr lang="ru-RU" sz="2000" b="1" dirty="0"/>
              <a:t>Список литературы</a:t>
            </a:r>
            <a:r>
              <a:rPr lang="ru-RU" sz="2000" dirty="0"/>
              <a:t> содержит в алфавитном порядке перечень публикаций, изданий и источников,  использованных автором с указанием </a:t>
            </a:r>
            <a:r>
              <a:rPr lang="ru-RU" sz="2000" dirty="0" smtClean="0"/>
              <a:t>издательства</a:t>
            </a:r>
            <a:r>
              <a:rPr lang="ru-RU" sz="2000" dirty="0"/>
              <a:t>.</a:t>
            </a:r>
            <a:endParaRPr lang="ru-RU" sz="2000" dirty="0"/>
          </a:p>
          <a:p>
            <a:pPr marL="176213" lvl="0" indent="0"/>
            <a:r>
              <a:rPr lang="ru-RU" sz="2000" b="1" dirty="0"/>
              <a:t>Приложение </a:t>
            </a:r>
            <a:r>
              <a:rPr lang="ru-RU" sz="2000" dirty="0"/>
              <a:t>содержит данные на основании которых проводилось исследование, анкеты, таблицы, схемы, рисунки, фотографии.</a:t>
            </a:r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План оформления исследовательской работы: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73812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424936" cy="4536504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Проблема </a:t>
            </a:r>
            <a:endParaRPr lang="ru-RU" sz="2800" b="1" dirty="0">
              <a:solidFill>
                <a:schemeClr val="tx1"/>
              </a:solidFill>
            </a:endParaRP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Проектирование (планирование)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Поиск информации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Продукт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Презентация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Шестое «П» проекта - это его портфолио, т.е. папка, в которой собраны все рабочие материалы, в том числе черновики, дневные планы, отчеты и др.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Этапы </a:t>
            </a:r>
            <a:r>
              <a:rPr lang="ru-RU" dirty="0"/>
              <a:t>выполнения проектной работы - </a:t>
            </a:r>
            <a:r>
              <a:rPr lang="ru-RU" dirty="0" smtClean="0"/>
              <a:t> 5 </a:t>
            </a:r>
            <a:r>
              <a:rPr lang="ru-RU" dirty="0"/>
              <a:t>«П»: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762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256584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</a:rPr>
              <a:t>степень </a:t>
            </a:r>
            <a:r>
              <a:rPr lang="ru-RU" b="1" dirty="0">
                <a:solidFill>
                  <a:schemeClr val="tx1"/>
                </a:solidFill>
              </a:rPr>
              <a:t>самостоятельности в выполнении различных этапов работы над проектом;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степень </a:t>
            </a:r>
            <a:r>
              <a:rPr lang="ru-RU" b="1" dirty="0" err="1">
                <a:solidFill>
                  <a:schemeClr val="tx1"/>
                </a:solidFill>
              </a:rPr>
              <a:t>включённости</a:t>
            </a:r>
            <a:r>
              <a:rPr lang="ru-RU" b="1" dirty="0">
                <a:solidFill>
                  <a:schemeClr val="tx1"/>
                </a:solidFill>
              </a:rPr>
              <a:t> в групповую работу и чёткость выполнения отведённой роли;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количество новой информации, использованной для выполнения работы;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степень осмысления использованной информации;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оригинальность идеи, способа решения проблемы;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уровень организации и проведения презентации: устного сообщения, письменного отчёта, обеспечения объектами наглядности; 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владение рефлексией;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социальное и прикладное значение полученных результатов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результатов </a:t>
            </a:r>
            <a:r>
              <a:rPr lang="ru-RU" dirty="0"/>
              <a:t>работы</a:t>
            </a:r>
          </a:p>
        </p:txBody>
      </p:sp>
    </p:spTree>
    <p:extLst>
      <p:ext uri="{BB962C8B-B14F-4D97-AF65-F5344CB8AC3E}">
        <p14:creationId xmlns:p14="http://schemas.microsoft.com/office/powerpoint/2010/main" val="226918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 </a:t>
            </a:r>
            <a:r>
              <a:rPr lang="ru-RU" b="1" dirty="0"/>
              <a:t>«Развитие творческих исследовательских способностей  во внеурочной деятельности в начальной школе».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Выступление </a:t>
            </a:r>
            <a:r>
              <a:rPr lang="ru-RU" b="1" dirty="0" err="1"/>
              <a:t>Багаутдиновой</a:t>
            </a:r>
            <a:r>
              <a:rPr lang="ru-RU" b="1" dirty="0"/>
              <a:t> Т.А.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201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«Проектная деятельность как активная форма </a:t>
            </a:r>
            <a:r>
              <a:rPr lang="ru-RU" b="1" dirty="0" smtClean="0"/>
              <a:t>работы</a:t>
            </a:r>
            <a:r>
              <a:rPr lang="ru-RU" dirty="0"/>
              <a:t> </a:t>
            </a:r>
            <a:r>
              <a:rPr lang="ru-RU" b="1" dirty="0" smtClean="0"/>
              <a:t>на </a:t>
            </a:r>
            <a:r>
              <a:rPr lang="ru-RU" b="1" dirty="0"/>
              <a:t>уроках английского языка»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Выступление Гаджиевой П.А.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30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:\Users\Admin\Desktop\montaigne-michel-1533-1592-826398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4258008" cy="528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88024" y="836712"/>
            <a:ext cx="3898776" cy="5289451"/>
          </a:xfrm>
        </p:spPr>
        <p:txBody>
          <a:bodyPr/>
          <a:lstStyle/>
          <a:p>
            <a:r>
              <a:rPr lang="ru-RU" sz="2800" b="1" i="1" dirty="0"/>
              <a:t>Хотя чужое знание может нас кое-чему научить,                                                                                мудр бываешь лишь собственной мудростью. </a:t>
            </a:r>
            <a:endParaRPr lang="ru-RU" sz="2800" dirty="0"/>
          </a:p>
          <a:p>
            <a:pPr marL="0" indent="0">
              <a:buNone/>
            </a:pPr>
            <a:r>
              <a:rPr lang="ru-RU" sz="2800" b="1" i="1" dirty="0"/>
              <a:t> </a:t>
            </a:r>
            <a:endParaRPr lang="ru-RU" sz="2800" b="1" i="1" dirty="0" smtClean="0"/>
          </a:p>
          <a:p>
            <a:endParaRPr lang="ru-RU" b="1" i="1" dirty="0"/>
          </a:p>
          <a:p>
            <a:pPr marL="0" indent="0" algn="r">
              <a:buNone/>
            </a:pPr>
            <a:r>
              <a:rPr lang="ru-RU" b="1" i="1" dirty="0" smtClean="0"/>
              <a:t>(</a:t>
            </a:r>
            <a:r>
              <a:rPr lang="ru-RU" b="1" i="1" dirty="0"/>
              <a:t>Мишель де Монтень, писатель и философ)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743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61662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</a:t>
            </a:r>
            <a:r>
              <a:rPr lang="ru-RU" b="1" dirty="0">
                <a:solidFill>
                  <a:schemeClr val="tx1"/>
                </a:solidFill>
              </a:rPr>
              <a:t>. Проектно-исследовательская методика может применяться на уроке и во внеурочное время, ориентирована на достижение целей самих обучающихся, и поэтому  уникальна.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b="1" dirty="0">
                <a:solidFill>
                  <a:schemeClr val="tx1"/>
                </a:solidFill>
              </a:rPr>
              <a:t>. Проект и учебное исследование формируют невероятно большое количество </a:t>
            </a:r>
            <a:r>
              <a:rPr lang="ru-RU" b="1" dirty="0" err="1">
                <a:solidFill>
                  <a:schemeClr val="tx1"/>
                </a:solidFill>
              </a:rPr>
              <a:t>общеучебных</a:t>
            </a:r>
            <a:r>
              <a:rPr lang="ru-RU" b="1" dirty="0">
                <a:solidFill>
                  <a:schemeClr val="tx1"/>
                </a:solidFill>
              </a:rPr>
              <a:t> умений, и поэтому  эффективны.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ru-RU" b="1" dirty="0">
                <a:solidFill>
                  <a:schemeClr val="tx1"/>
                </a:solidFill>
              </a:rPr>
              <a:t>. Проект дает ученикам опыт деятельности, и поэтому  незаменим. Если ученик сумеет справиться с работой над учебным проектом, можно надеяться, что во взрослой жизни он окажется более приспособленным: сумеет планировать собственную деятельность, ориентироваться в разнообразных ситуациях, совместно работать с различными людьми, т.е. адаптироваться к меняющимся условиям жизни.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. Умение пользоваться проектно-исследовательской технологией – показатель высокой квалификации учителя, его прогрессивной методики обучения и развития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15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738728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/>
              <a:t>1. </a:t>
            </a:r>
            <a:r>
              <a:rPr lang="ru-RU" sz="3200" b="1" dirty="0"/>
              <a:t>П</a:t>
            </a:r>
            <a:r>
              <a:rPr lang="ru-RU" sz="3200" b="1" dirty="0" smtClean="0"/>
              <a:t>роблема </a:t>
            </a:r>
            <a:r>
              <a:rPr lang="ru-RU" sz="3200" b="1" dirty="0"/>
              <a:t>профессиональной и психологической перестройки учителя. </a:t>
            </a:r>
            <a:endParaRPr lang="ru-RU" sz="3200" b="1" dirty="0" smtClean="0"/>
          </a:p>
          <a:p>
            <a:r>
              <a:rPr lang="ru-RU" sz="3200" b="1" dirty="0" smtClean="0"/>
              <a:t>2. Уровень </a:t>
            </a:r>
            <a:r>
              <a:rPr lang="ru-RU" sz="3200" b="1" dirty="0"/>
              <a:t>владения проектной методикой на данном этапе является одним из критериев оценки педагога, в том числе и при аттестации. </a:t>
            </a:r>
            <a:endParaRPr lang="ru-RU" sz="32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Актуальность проблемы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85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5" y="2132856"/>
            <a:ext cx="7452816" cy="3993307"/>
          </a:xfrm>
        </p:spPr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b="1" dirty="0">
                <a:solidFill>
                  <a:schemeClr val="tx1"/>
                </a:solidFill>
              </a:rPr>
              <a:t>система обучения, при которой учащиеся приобретают знания в процессе планирования и выполнения постоянно усложняющихся практических заданий – </a:t>
            </a:r>
            <a:r>
              <a:rPr lang="ru-RU" sz="3200" b="1" dirty="0" smtClean="0">
                <a:solidFill>
                  <a:schemeClr val="tx1"/>
                </a:solidFill>
              </a:rPr>
              <a:t>проектов.</a:t>
            </a:r>
            <a:endParaRPr lang="ru-RU" sz="32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МЕТОД </a:t>
            </a:r>
            <a:r>
              <a:rPr lang="ru-RU" b="1" dirty="0">
                <a:solidFill>
                  <a:schemeClr val="tx1"/>
                </a:solidFill>
              </a:rPr>
              <a:t>ПРОЕКТОВ </a:t>
            </a:r>
          </a:p>
        </p:txBody>
      </p:sp>
    </p:spTree>
    <p:extLst>
      <p:ext uri="{BB962C8B-B14F-4D97-AF65-F5344CB8AC3E}">
        <p14:creationId xmlns:p14="http://schemas.microsoft.com/office/powerpoint/2010/main" val="351817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2060848"/>
            <a:ext cx="8496944" cy="4065315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- </a:t>
            </a:r>
            <a:r>
              <a:rPr lang="ru-RU" sz="4000" b="1" dirty="0"/>
              <a:t>стимулировать интерес учеников к знанию и научить практически применять эти знания для решения конкретных проблем вне стен школы. </a:t>
            </a:r>
            <a:endParaRPr lang="ru-RU" sz="4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1977938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sz="3200" b="1" dirty="0">
                <a:solidFill>
                  <a:schemeClr val="tx1"/>
                </a:solidFill>
              </a:rPr>
              <a:t>совместная учебно-познавательная, творческая или игровая деятельность учащихся, имеющая общую цель, согласованные методы, способы деятельности, направленные на достижение общего результата. 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Проектная деятельность обучающихся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189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420888"/>
            <a:ext cx="8712968" cy="403244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– </a:t>
            </a:r>
            <a:r>
              <a:rPr lang="ru-RU" sz="2800" b="1" dirty="0">
                <a:solidFill>
                  <a:schemeClr val="tx1"/>
                </a:solidFill>
              </a:rPr>
              <a:t>деятельность, связанная с решением  исследовательской задачи с заранее неизвестным решением и предполагающая наличие основных этапов: постановка проблемы, изучение теории, посвящённой данной проблематике, подбор методик исследования и практическое овладение ими, сбор собственного материала, его анализ и обобщение, научный комментарий, собственные выводы.­­­­­­­­­­­­­­­­­­­­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Исследовательская деятельность обучающихся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6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3" y="2060848"/>
            <a:ext cx="8280920" cy="439248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3000" b="1" dirty="0" smtClean="0">
                <a:solidFill>
                  <a:schemeClr val="tx1"/>
                </a:solidFill>
              </a:rPr>
              <a:t>Анализ </a:t>
            </a:r>
            <a:r>
              <a:rPr lang="ru-RU" sz="3000" b="1" dirty="0">
                <a:solidFill>
                  <a:schemeClr val="tx1"/>
                </a:solidFill>
              </a:rPr>
              <a:t>актуальности работы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Формулировка цели и задач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Выбор средств и методов работы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Планирование, определение последовательности и сроков работы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Выполнение работы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Оформление результатов в соответствии с замыслом проекта или целями исследования</a:t>
            </a:r>
          </a:p>
          <a:p>
            <a:pPr lvl="0"/>
            <a:r>
              <a:rPr lang="ru-RU" sz="3000" b="1" dirty="0">
                <a:solidFill>
                  <a:schemeClr val="tx1"/>
                </a:solidFill>
              </a:rPr>
              <a:t>Представление результатов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Общие </a:t>
            </a:r>
            <a:r>
              <a:rPr lang="ru-RU" dirty="0"/>
              <a:t>компоненты: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24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8064895" cy="4752528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Навыки </a:t>
            </a:r>
            <a:r>
              <a:rPr lang="ru-RU" sz="2800" b="1" dirty="0">
                <a:solidFill>
                  <a:schemeClr val="tx1"/>
                </a:solidFill>
              </a:rPr>
              <a:t>коллективного планирования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Умение взаимодействовать с любым партнером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Навыки взаимопомощи в группе в решении общих задач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Навыки делового партнерского общения </a:t>
            </a:r>
          </a:p>
          <a:p>
            <a:pPr lvl="0"/>
            <a:r>
              <a:rPr lang="ru-RU" sz="2800" b="1" dirty="0">
                <a:solidFill>
                  <a:schemeClr val="tx1"/>
                </a:solidFill>
              </a:rPr>
              <a:t>Умение находить и исправлять ошибки в работе других участников группы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Коммуникативные умения: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01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</TotalTime>
  <Words>779</Words>
  <Application>Microsoft Office PowerPoint</Application>
  <PresentationFormat>Экран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Педсовет</vt:lpstr>
      <vt:lpstr> </vt:lpstr>
      <vt:lpstr>Актуальность проблемы</vt:lpstr>
      <vt:lpstr>МЕТОД ПРОЕКТОВ </vt:lpstr>
      <vt:lpstr>Цель</vt:lpstr>
      <vt:lpstr>Проектная деятельность обучающихся </vt:lpstr>
      <vt:lpstr>Исследовательская деятельность обучающихся </vt:lpstr>
      <vt:lpstr> Общие компоненты: </vt:lpstr>
      <vt:lpstr>Коммуникативные умения:  </vt:lpstr>
      <vt:lpstr>Регулятивные умения:  </vt:lpstr>
      <vt:lpstr> Поисковые (исследовательские) умения:  </vt:lpstr>
      <vt:lpstr> Презентационные умения и навыки: </vt:lpstr>
      <vt:lpstr> Рефлексивные умения:  </vt:lpstr>
      <vt:lpstr> Исследование. </vt:lpstr>
      <vt:lpstr>План оформления исследовательской работы: </vt:lpstr>
      <vt:lpstr> Этапы выполнения проектной работы -  5 «П»: </vt:lpstr>
      <vt:lpstr>Анализ результатов работы</vt:lpstr>
      <vt:lpstr>Выступление Багаутдиновой Т.А.</vt:lpstr>
      <vt:lpstr>Выступление Гаджиевой П.А.</vt:lpstr>
      <vt:lpstr>Выводы: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Педсовет</dc:title>
  <dc:creator>Admin</dc:creator>
  <cp:lastModifiedBy>Admin</cp:lastModifiedBy>
  <cp:revision>4</cp:revision>
  <dcterms:created xsi:type="dcterms:W3CDTF">2019-03-21T09:35:29Z</dcterms:created>
  <dcterms:modified xsi:type="dcterms:W3CDTF">2019-03-21T10:12:22Z</dcterms:modified>
</cp:coreProperties>
</file>