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412776"/>
            <a:ext cx="8280920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творческих исследовательских способностей во внеурочной деятельности в начальной школе. 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334397"/>
            <a:ext cx="3998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Багаутдинова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Т.А.  педагог-психолог</a:t>
            </a: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«Гимназия» с. Карабудахкент </a:t>
            </a:r>
          </a:p>
        </p:txBody>
      </p:sp>
      <p:pic>
        <p:nvPicPr>
          <p:cNvPr id="8" name="Picture 4" descr="21m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89040"/>
            <a:ext cx="219826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14348" y="3861048"/>
            <a:ext cx="48657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Скажи мне - и я забуду.</a:t>
            </a:r>
          </a:p>
          <a:p>
            <a:r>
              <a:rPr lang="ru-RU" sz="24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Покажи мне - и я запомню.</a:t>
            </a:r>
          </a:p>
          <a:p>
            <a:r>
              <a:rPr lang="ru-RU" sz="24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Вовлеки меня - и я научусь.</a:t>
            </a:r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4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(Китайская пословица)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263898"/>
            <a:ext cx="7772400" cy="86895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/>
                </a:solidFill>
              </a:rPr>
              <a:t>Социальный </a:t>
            </a:r>
            <a:r>
              <a:rPr lang="ru-RU" b="1" i="1" dirty="0" smtClean="0">
                <a:solidFill>
                  <a:schemeClr val="accent6"/>
                </a:solidFill>
              </a:rPr>
              <a:t>проект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«Переменки</a:t>
            </a:r>
            <a:r>
              <a:rPr lang="ru-RU" b="1" dirty="0" smtClean="0">
                <a:solidFill>
                  <a:srgbClr val="0070C0"/>
                </a:solidFill>
              </a:rPr>
              <a:t>: интересно и полезно»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5122" name="Picture 2" descr="C:\Users\BK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00808"/>
            <a:ext cx="4896544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4584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/>
                </a:solidFill>
              </a:rPr>
              <a:t>Социальный проект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«Переменки: интересно и полезно»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endParaRPr lang="ru-RU" dirty="0"/>
          </a:p>
        </p:txBody>
      </p:sp>
      <p:pic>
        <p:nvPicPr>
          <p:cNvPr id="6146" name="Picture 2" descr="C:\Users\BK\Desktop\7dd5aca9a71de9ffc8f4d08fe9372f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76772"/>
            <a:ext cx="7056784" cy="52925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19882"/>
            <a:ext cx="7772400" cy="72494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/>
                </a:solidFill>
              </a:rPr>
              <a:t>Социальный проект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«Переменки: </a:t>
            </a:r>
            <a:r>
              <a:rPr lang="ru-RU" b="1" dirty="0" smtClean="0">
                <a:solidFill>
                  <a:srgbClr val="0070C0"/>
                </a:solidFill>
              </a:rPr>
              <a:t>интересно </a:t>
            </a:r>
            <a:r>
              <a:rPr lang="ru-RU" b="1" dirty="0" smtClean="0">
                <a:solidFill>
                  <a:srgbClr val="0070C0"/>
                </a:solidFill>
              </a:rPr>
              <a:t>и полезно» </a:t>
            </a: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endParaRPr lang="ru-RU" dirty="0"/>
          </a:p>
        </p:txBody>
      </p:sp>
      <p:pic>
        <p:nvPicPr>
          <p:cNvPr id="7170" name="Picture 2" descr="C:\Users\BK\Desktop\48ca73b779eca6604a0f78407c74d8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7610" y="1484784"/>
            <a:ext cx="6960773" cy="52205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219256" cy="5688632"/>
          </a:xfrm>
        </p:spPr>
        <p:txBody>
          <a:bodyPr/>
          <a:lstStyle/>
          <a:p>
            <a:pPr algn="r"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«Общая длительность перемен за четыре года обучения равняется примерно </a:t>
            </a:r>
            <a:r>
              <a:rPr lang="ru-RU" sz="3600" b="1" i="1" dirty="0" smtClean="0">
                <a:solidFill>
                  <a:srgbClr val="C00000"/>
                </a:solidFill>
              </a:rPr>
              <a:t>39 100 минутам</a:t>
            </a:r>
            <a:r>
              <a:rPr lang="ru-RU" sz="3600" b="1" i="1" dirty="0" smtClean="0">
                <a:solidFill>
                  <a:srgbClr val="002060"/>
                </a:solidFill>
              </a:rPr>
              <a:t>. </a:t>
            </a:r>
            <a:endParaRPr lang="ru-RU" sz="3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С </a:t>
            </a:r>
            <a:r>
              <a:rPr lang="ru-RU" sz="3600" b="1" i="1" dirty="0" smtClean="0">
                <a:solidFill>
                  <a:srgbClr val="002060"/>
                </a:solidFill>
              </a:rPr>
              <a:t>этими минутами шутить нельзя, так как,  если сложить их вместе, они составят около </a:t>
            </a:r>
            <a:endParaRPr lang="ru-RU" sz="3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160 </a:t>
            </a:r>
            <a:r>
              <a:rPr lang="ru-RU" sz="3600" b="1" i="1" dirty="0" smtClean="0">
                <a:solidFill>
                  <a:srgbClr val="C00000"/>
                </a:solidFill>
              </a:rPr>
              <a:t>обычных школьных дней</a:t>
            </a:r>
            <a:r>
              <a:rPr lang="ru-RU" sz="3600" b="1" i="1" dirty="0" smtClean="0">
                <a:solidFill>
                  <a:srgbClr val="002060"/>
                </a:solidFill>
              </a:rPr>
              <a:t>».</a:t>
            </a:r>
          </a:p>
          <a:p>
            <a:pPr algn="r">
              <a:buNone/>
            </a:pP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err="1" smtClean="0">
                <a:solidFill>
                  <a:srgbClr val="002060"/>
                </a:solidFill>
              </a:rPr>
              <a:t>Шалва</a:t>
            </a:r>
            <a:r>
              <a:rPr lang="ru-RU" i="1" dirty="0" smtClean="0">
                <a:solidFill>
                  <a:srgbClr val="002060"/>
                </a:solidFill>
              </a:rPr>
              <a:t> Александрович </a:t>
            </a:r>
            <a:r>
              <a:rPr lang="ru-RU" i="1" dirty="0" err="1" smtClean="0">
                <a:solidFill>
                  <a:srgbClr val="002060"/>
                </a:solidFill>
              </a:rPr>
              <a:t>Амонашвили</a:t>
            </a:r>
            <a:r>
              <a:rPr lang="ru-RU" i="1" dirty="0" smtClean="0">
                <a:solidFill>
                  <a:srgbClr val="002060"/>
                </a:solidFill>
              </a:rPr>
              <a:t> </a:t>
            </a:r>
            <a:endParaRPr lang="ru-RU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ru-RU" i="1" dirty="0" smtClean="0">
                <a:solidFill>
                  <a:srgbClr val="002060"/>
                </a:solidFill>
              </a:rPr>
              <a:t>  (</a:t>
            </a:r>
            <a:r>
              <a:rPr lang="ru-RU" i="1" dirty="0" smtClean="0">
                <a:solidFill>
                  <a:srgbClr val="002060"/>
                </a:solidFill>
              </a:rPr>
              <a:t>педагог и психолог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  <p:pic>
        <p:nvPicPr>
          <p:cNvPr id="9218" name="Picture 2" descr="C:\Users\BK\Desktop\index-finger-emoji-png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620689"/>
            <a:ext cx="7772400" cy="151216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Почему  мы выбираем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проектную </a:t>
            </a:r>
            <a:r>
              <a:rPr lang="ru-RU" b="1" dirty="0" smtClean="0">
                <a:solidFill>
                  <a:srgbClr val="002060"/>
                </a:solidFill>
              </a:rPr>
              <a:t>деятельность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6893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*логическое продолжение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формировании всех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компонентов  учебной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*расширенное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поле для отработки и применения освоенных способов познавательной 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*стирает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границы между школьными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дисциплинами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*сближает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применение школьных знаний с реальными жизненными ситуациями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Работа над </a:t>
            </a:r>
            <a:r>
              <a:rPr lang="ru-RU" b="1" dirty="0" smtClean="0">
                <a:solidFill>
                  <a:srgbClr val="C00000"/>
                </a:solidFill>
              </a:rPr>
              <a:t>проектом – это творчество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47800"/>
            <a:ext cx="8568952" cy="507754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ученики </a:t>
            </a:r>
            <a:r>
              <a:rPr lang="ru-RU" sz="2000" b="1" dirty="0" smtClean="0">
                <a:solidFill>
                  <a:srgbClr val="C00000"/>
                </a:solidFill>
              </a:rPr>
              <a:t>и учитель </a:t>
            </a:r>
            <a:r>
              <a:rPr lang="ru-RU" sz="2000" b="1" dirty="0" smtClean="0">
                <a:solidFill>
                  <a:srgbClr val="C00000"/>
                </a:solidFill>
              </a:rPr>
              <a:t>творцы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учитель </a:t>
            </a:r>
            <a:r>
              <a:rPr lang="ru-RU" sz="2000" b="1" dirty="0" smtClean="0">
                <a:solidFill>
                  <a:srgbClr val="C00000"/>
                </a:solidFill>
              </a:rPr>
              <a:t>всегда находится в </a:t>
            </a:r>
            <a:r>
              <a:rPr lang="ru-RU" sz="2000" b="1" dirty="0" smtClean="0">
                <a:solidFill>
                  <a:srgbClr val="C00000"/>
                </a:solidFill>
              </a:rPr>
              <a:t>поиске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вместе </a:t>
            </a:r>
            <a:r>
              <a:rPr lang="ru-RU" sz="2000" b="1" dirty="0" smtClean="0">
                <a:solidFill>
                  <a:srgbClr val="C00000"/>
                </a:solidFill>
              </a:rPr>
              <a:t>с ребёнком проживает новое знание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</a:rPr>
              <a:t>его создаёт.</a:t>
            </a:r>
          </a:p>
          <a:p>
            <a:endParaRPr lang="ru-RU" dirty="0"/>
          </a:p>
        </p:txBody>
      </p:sp>
      <p:pic>
        <p:nvPicPr>
          <p:cNvPr id="8194" name="Picture 2" descr="C:\Users\BK\Desktop\2997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9"/>
            <a:ext cx="5760640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467544" y="3200400"/>
            <a:ext cx="8136904" cy="28208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«Скажи мне, и я забуду. 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Покажи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мне – я смогу запомнить. Позволь мне это сделать самому, 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это станет моим навсегда»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32656"/>
            <a:ext cx="8229600" cy="1368151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Главный принцип проектной деятельности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принцип 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деятельности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sz="4400" dirty="0" smtClean="0">
                <a:solidFill>
                  <a:schemeClr val="tx2"/>
                </a:solidFill>
              </a:rPr>
              <a:t/>
            </a:r>
            <a:br>
              <a:rPr lang="ru-RU" sz="4400" dirty="0" smtClean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9896" y="1631702"/>
            <a:ext cx="6102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можно </a:t>
            </a:r>
            <a:r>
              <a:rPr lang="ru-RU" sz="2800" dirty="0" smtClean="0">
                <a:solidFill>
                  <a:schemeClr val="bg1"/>
                </a:solidFill>
              </a:rPr>
              <a:t>проиллюстрировать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древней мудростью:</a:t>
            </a:r>
          </a:p>
        </p:txBody>
      </p:sp>
    </p:spTree>
  </p:cSld>
  <p:clrMapOvr>
    <a:masterClrMapping/>
  </p:clrMapOvr>
  <p:transition spd="slow">
    <p:strip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BK\Desktop\slide-1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776863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има\Desktop\i0138rp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852936"/>
            <a:ext cx="3322662" cy="33226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476672"/>
            <a:ext cx="70567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Однажды мудрец странствовал в поисках смыслов и добрел до реки.. Ни моста, ни лодки не было видно… Возникла проблема – надо переправиться, но как… Задумался мудрец… </a:t>
            </a:r>
          </a:p>
          <a:p>
            <a:r>
              <a:rPr lang="ru-RU" sz="2800" b="1" dirty="0" smtClean="0"/>
              <a:t>Что же сделать? Как связать два берега реки? </a:t>
            </a:r>
          </a:p>
        </p:txBody>
      </p:sp>
      <p:pic>
        <p:nvPicPr>
          <p:cNvPr id="4" name="Picture 1" descr="C:\Users\света\Desktop\backgrounds_10005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8604"/>
            <a:ext cx="7572428" cy="56436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13792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«Проекты в младших классах </a:t>
            </a: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– </a:t>
            </a:r>
            <a:r>
              <a:rPr lang="ru-RU" b="1" i="1" dirty="0" smtClean="0">
                <a:solidFill>
                  <a:srgbClr val="0070C0"/>
                </a:solidFill>
              </a:rPr>
              <a:t>это трудно?»</a:t>
            </a:r>
            <a:r>
              <a:rPr lang="ru-RU" b="1" dirty="0" smtClean="0">
                <a:solidFill>
                  <a:srgbClr val="0070C0"/>
                </a:solidFill>
              </a:rPr>
              <a:t> 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BK\Desktop\0FpT77UBG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564" y="1643732"/>
            <a:ext cx="8422393" cy="47375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75866"/>
            <a:ext cx="7772400" cy="10129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Особенности проектов младших школьников: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- Чем младше дети, тем более «облегчённый» вариант проектной деятельности им предлагается.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 - Темы детских проектных работ лучше выбирать из содержания учебных предметов или из близких к ним областей.                             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  - Проблема проекта должна быть в области познавательных интересов учащихся и находиться в зоне их ближайшего развития.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2670"/>
            <a:ext cx="8219256" cy="185821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использовании проектного метода в начальных классах </a:t>
            </a:r>
            <a:r>
              <a:rPr lang="ru-RU" sz="3200" b="1" dirty="0" smtClean="0"/>
              <a:t>эффективна следующая последовательность </a:t>
            </a:r>
            <a:r>
              <a:rPr lang="ru-RU" sz="3200" dirty="0" smtClean="0"/>
              <a:t>его модификаций: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2636912"/>
            <a:ext cx="7772400" cy="3382888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от недолговременных </a:t>
            </a:r>
            <a:r>
              <a:rPr lang="ru-RU" b="1" dirty="0" smtClean="0">
                <a:solidFill>
                  <a:schemeClr val="tx2"/>
                </a:solidFill>
              </a:rPr>
              <a:t>(1-2 урока) </a:t>
            </a:r>
            <a:r>
              <a:rPr lang="ru-RU" b="1" dirty="0" err="1" smtClean="0">
                <a:solidFill>
                  <a:schemeClr val="tx2"/>
                </a:solidFill>
              </a:rPr>
              <a:t>однопредметных</a:t>
            </a:r>
            <a:r>
              <a:rPr lang="ru-RU" b="1" dirty="0" smtClean="0">
                <a:solidFill>
                  <a:schemeClr val="tx2"/>
                </a:solidFill>
              </a:rPr>
              <a:t> проектов к </a:t>
            </a:r>
            <a:r>
              <a:rPr lang="ru-RU" b="1" dirty="0" smtClean="0">
                <a:solidFill>
                  <a:srgbClr val="00B050"/>
                </a:solidFill>
              </a:rPr>
              <a:t>долговременным</a:t>
            </a:r>
            <a:r>
              <a:rPr lang="ru-RU" b="1" dirty="0" smtClean="0">
                <a:solidFill>
                  <a:schemeClr val="tx2"/>
                </a:solidFill>
              </a:rPr>
              <a:t>, </a:t>
            </a:r>
            <a:r>
              <a:rPr lang="ru-RU" b="1" dirty="0" err="1" smtClean="0">
                <a:solidFill>
                  <a:schemeClr val="tx2"/>
                </a:solidFill>
              </a:rPr>
              <a:t>межпредметным</a:t>
            </a:r>
            <a:r>
              <a:rPr lang="ru-RU" b="1" dirty="0" smtClean="0">
                <a:solidFill>
                  <a:schemeClr val="tx2"/>
                </a:solidFill>
              </a:rPr>
              <a:t>, </a:t>
            </a:r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accent3"/>
                </a:solidFill>
              </a:rPr>
              <a:t>от </a:t>
            </a:r>
            <a:r>
              <a:rPr lang="ru-RU" b="1" dirty="0" smtClean="0">
                <a:solidFill>
                  <a:schemeClr val="accent3"/>
                </a:solidFill>
              </a:rPr>
              <a:t>личных</a:t>
            </a:r>
            <a:r>
              <a:rPr lang="ru-RU" b="1" dirty="0" smtClean="0">
                <a:solidFill>
                  <a:schemeClr val="tx2"/>
                </a:solidFill>
              </a:rPr>
              <a:t> проектов </a:t>
            </a:r>
            <a:r>
              <a:rPr lang="ru-RU" b="1" dirty="0" smtClean="0">
                <a:solidFill>
                  <a:schemeClr val="accent3"/>
                </a:solidFill>
              </a:rPr>
              <a:t>к групповым и </a:t>
            </a:r>
            <a:r>
              <a:rPr lang="ru-RU" b="1" dirty="0" err="1" smtClean="0">
                <a:solidFill>
                  <a:schemeClr val="accent3"/>
                </a:solidFill>
              </a:rPr>
              <a:t>общеклассным</a:t>
            </a:r>
            <a:r>
              <a:rPr lang="ru-RU" b="1" dirty="0" smtClean="0">
                <a:solidFill>
                  <a:schemeClr val="accent3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B050"/>
                </a:solidFill>
              </a:rPr>
              <a:t>Проект</a:t>
            </a:r>
            <a:r>
              <a:rPr lang="ru-RU" sz="3100" b="1" i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«Моё </a:t>
            </a:r>
            <a:r>
              <a:rPr lang="ru-RU" b="1" dirty="0" smtClean="0">
                <a:solidFill>
                  <a:srgbClr val="00B050"/>
                </a:solidFill>
              </a:rPr>
              <a:t>генеалогическое древо»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BK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467" y="1268760"/>
            <a:ext cx="7690889" cy="52554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200223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>    Интерес </a:t>
            </a:r>
            <a:r>
              <a:rPr lang="ru-RU" sz="2700" b="1" dirty="0" smtClean="0">
                <a:solidFill>
                  <a:srgbClr val="C00000"/>
                </a:solidFill>
              </a:rPr>
              <a:t>к своему прошлому, своим корням, знанию того, откуда мы родом - это в крови у каждого нормального человека. Эти знания помогают им оценить и осознать себя. </a:t>
            </a:r>
            <a:r>
              <a:rPr lang="ru-RU" sz="2700" b="1" dirty="0" smtClean="0">
                <a:solidFill>
                  <a:srgbClr val="C00000"/>
                </a:solidFill>
              </a:rPr>
              <a:t>     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С </a:t>
            </a:r>
            <a:r>
              <a:rPr lang="ru-RU" sz="2700" b="1" dirty="0" smtClean="0">
                <a:solidFill>
                  <a:srgbClr val="C00000"/>
                </a:solidFill>
              </a:rPr>
              <a:t>семьи начинается жизнь человека, здесь происходит формирование его как гражданина.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BK\Desktop\3aaec4d9e12611995e258baf3998dd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6048672" cy="43429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Проект </a:t>
            </a:r>
            <a:r>
              <a:rPr lang="ru-RU" sz="3600" b="1" dirty="0" smtClean="0">
                <a:solidFill>
                  <a:srgbClr val="00B050"/>
                </a:solidFill>
              </a:rPr>
              <a:t>«Моё генеалогическое древо»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54535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i="1" dirty="0" smtClean="0">
                <a:solidFill>
                  <a:schemeClr val="accent6">
                    <a:lumMod val="75000"/>
                  </a:schemeClr>
                </a:solidFill>
              </a:rPr>
              <a:t>Цель проекта: </a:t>
            </a:r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ru-RU" sz="5100" b="1" dirty="0" smtClean="0">
                <a:solidFill>
                  <a:schemeClr val="accent6">
                    <a:lumMod val="75000"/>
                  </a:schemeClr>
                </a:solidFill>
              </a:rPr>
              <a:t>Способствовать </a:t>
            </a:r>
            <a:r>
              <a:rPr lang="ru-RU" sz="5100" b="1" dirty="0" smtClean="0">
                <a:solidFill>
                  <a:schemeClr val="accent6">
                    <a:lumMod val="75000"/>
                  </a:schemeClr>
                </a:solidFill>
              </a:rPr>
              <a:t>закреплению интереса к своей семье, воспитывать любовь и уважительное отношение к своим родителям и предкам, формировать и развивать личность, развивать партнерские отношения с семьей</a:t>
            </a:r>
            <a:endParaRPr lang="ru-RU" sz="51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4989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Проект направлен на изучение и систематизацию своей родословной, создание генеалогического древа.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BK\Desktop\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6120680" cy="43713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</TotalTime>
  <Words>387</Words>
  <Application>Microsoft Office PowerPoint</Application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Справедливость</vt:lpstr>
      <vt:lpstr>Слайд 1</vt:lpstr>
      <vt:lpstr>Слайд 2</vt:lpstr>
      <vt:lpstr>«Проекты в младших классах  – это трудно?» </vt:lpstr>
      <vt:lpstr>Особенности проектов младших школьников: </vt:lpstr>
      <vt:lpstr>В использовании проектного метода в начальных классах эффективна следующая последовательность его модификаций: </vt:lpstr>
      <vt:lpstr>Проект «Моё генеалогическое древо»</vt:lpstr>
      <vt:lpstr>    Интерес к своему прошлому, своим корням, знанию того, откуда мы родом - это в крови у каждого нормального человека. Эти знания помогают им оценить и осознать себя.       С семьи начинается жизнь человека, здесь происходит формирование его как гражданина. </vt:lpstr>
      <vt:lpstr>Проект «Моё генеалогическое древо» </vt:lpstr>
      <vt:lpstr>Проект направлен на изучение и систематизацию своей родословной, создание генеалогического древа. </vt:lpstr>
      <vt:lpstr>Социальный проект  «Переменки: интересно и полезно»  </vt:lpstr>
      <vt:lpstr>Социальный проект  «Переменки: интересно и полезно»  </vt:lpstr>
      <vt:lpstr>Социальный проект  «Переменки: интересно и полезно»  </vt:lpstr>
      <vt:lpstr>Слайд 13</vt:lpstr>
      <vt:lpstr>Почему  мы выбираем проектную деятельность</vt:lpstr>
      <vt:lpstr>Работа над проектом – это творчество</vt:lpstr>
      <vt:lpstr>Главный принцип проектной деятельности – принцип деятельности 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BK</dc:creator>
  <cp:lastModifiedBy>BK</cp:lastModifiedBy>
  <cp:revision>22</cp:revision>
  <dcterms:created xsi:type="dcterms:W3CDTF">2019-03-21T13:25:22Z</dcterms:created>
  <dcterms:modified xsi:type="dcterms:W3CDTF">2019-03-21T14:39:21Z</dcterms:modified>
</cp:coreProperties>
</file>